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8" r:id="rId5"/>
    <p:sldId id="269" r:id="rId6"/>
    <p:sldId id="277" r:id="rId7"/>
    <p:sldId id="271" r:id="rId8"/>
    <p:sldId id="262" r:id="rId9"/>
    <p:sldId id="272" r:id="rId10"/>
    <p:sldId id="274" r:id="rId11"/>
    <p:sldId id="257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2" autoAdjust="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03D6EC-8D86-40AE-BCDD-CB01875363F0}" type="datetime1">
              <a:rPr lang="ru-RU" smtClean="0"/>
              <a:pPr rtl="0"/>
              <a:t>09.01.2007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C66B-B4AC-4633-A1A7-233B774CF881}" type="datetime1">
              <a:rPr lang="ru-RU" smtClean="0"/>
              <a:pPr/>
              <a:t>09.01.2007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33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75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67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56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84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6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26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2C154-9245-4EAA-8ADE-33D1A7EC5680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>
            <a:extLst>
              <a:ext uri="{FF2B5EF4-FFF2-40B4-BE49-F238E27FC236}">
                <a16:creationId xmlns=""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0F7E0-5A37-4C1B-B001-12D253A333A6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4AE4C-9F8E-41E2-89BA-C86A7744736A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BCD0-99CC-4906-918D-1116AF1A79A1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A8996FA-BFC3-4EAC-AAB9-45C2EF3838CE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4A484-6A61-465E-A582-FF16A82B5833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76643-78B9-443D-A21B-5D8D71E872B6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=""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Текст 2">
            <a:extLst>
              <a:ext uri="{FF2B5EF4-FFF2-40B4-BE49-F238E27FC236}">
                <a16:creationId xmlns=""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5">
            <a:extLst>
              <a:ext uri="{FF2B5EF4-FFF2-40B4-BE49-F238E27FC236}">
                <a16:creationId xmlns=""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 5">
            <a:extLst>
              <a:ext uri="{FF2B5EF4-FFF2-40B4-BE49-F238E27FC236}">
                <a16:creationId xmlns=""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5">
            <a:extLst>
              <a:ext uri="{FF2B5EF4-FFF2-40B4-BE49-F238E27FC236}">
                <a16:creationId xmlns=""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екст 5">
            <a:extLst>
              <a:ext uri="{FF2B5EF4-FFF2-40B4-BE49-F238E27FC236}">
                <a16:creationId xmlns=""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=""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DD9B9-C473-4B24-8BB0-CAA4E6C33546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8CDBD-D89E-4D27-9D3E-D8C8B6B71053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=""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04BFC-187B-4B4A-9A90-8ECAA71AACA0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1448E-31CF-4ED5-B8E5-44B98EED9B66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 11">
            <a:extLst>
              <a:ext uri="{FF2B5EF4-FFF2-40B4-BE49-F238E27FC236}">
                <a16:creationId xmlns=""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=""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5F7A5-016A-40DC-9267-CD570A4FFE11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C311F64-DBA9-4949-B98F-AC0ACC89C4D6}" type="datetime1">
              <a:rPr lang="ru-RU" noProof="0" smtClean="0"/>
              <a:pPr rtl="0"/>
              <a:t>09.01.2007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Значок колонны">
            <a:extLst>
              <a:ext uri="{FF2B5EF4-FFF2-40B4-BE49-F238E27FC236}">
                <a16:creationId xmlns="" xmlns:a16="http://schemas.microsoft.com/office/drawing/2014/main" id="{FC7E2CCC-C53E-454B-9DE0-F2484BA0F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2057245"/>
            <a:ext cx="8683625" cy="2421464"/>
          </a:xfrm>
        </p:spPr>
        <p:txBody>
          <a:bodyPr rtlCol="0">
            <a:normAutofit/>
          </a:bodyPr>
          <a:lstStyle/>
          <a:p>
            <a:r>
              <a:rPr lang="ru-RU" sz="4400" b="1" dirty="0"/>
              <a:t>Рене́ </a:t>
            </a:r>
            <a:r>
              <a:rPr lang="ru-RU" sz="4400" b="1" dirty="0" err="1"/>
              <a:t>Дека́рт</a:t>
            </a:r>
            <a:endParaRPr lang="ru-RU" sz="45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499" y="4544611"/>
            <a:ext cx="8683625" cy="732840"/>
          </a:xfrm>
        </p:spPr>
        <p:txBody>
          <a:bodyPr rtlCol="0">
            <a:normAutofit/>
          </a:bodyPr>
          <a:lstStyle/>
          <a:p>
            <a:r>
              <a:rPr lang="ru-RU" dirty="0"/>
              <a:t>французский философ, математик, механик, физик и </a:t>
            </a:r>
            <a:r>
              <a:rPr lang="ru-RU" dirty="0" smtClean="0"/>
              <a:t>физиолог.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51287" y="51504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Выполнила студентка 344 группы «ГД»</a:t>
            </a:r>
          </a:p>
          <a:p>
            <a:r>
              <a:rPr lang="ru-RU" dirty="0" err="1" smtClean="0"/>
              <a:t>Клинг</a:t>
            </a:r>
            <a:r>
              <a:rPr lang="ru-RU" dirty="0" smtClean="0"/>
              <a:t>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50986" y="632281"/>
            <a:ext cx="6935201" cy="6434146"/>
          </a:xfrm>
        </p:spPr>
        <p:txBody>
          <a:bodyPr rtlCol="0">
            <a:noAutofit/>
          </a:bodyPr>
          <a:lstStyle/>
          <a:p>
            <a:pPr lvl="1" algn="ctr"/>
            <a:r>
              <a:rPr lang="ru-RU" sz="2000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Рене́  </a:t>
            </a:r>
            <a:r>
              <a:rPr lang="ru-RU" sz="2000" b="1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Дека́рт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 — </a:t>
            </a:r>
            <a:r>
              <a:rPr lang="ru-RU" sz="2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создатель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 аналитической геометрии и современной алгебраической символики, автор </a:t>
            </a:r>
            <a:r>
              <a:rPr lang="ru-RU" sz="2000" i="1" dirty="0">
                <a:latin typeface="Bahnschrift Condensed" panose="020B0502040204020203" pitchFamily="34" charset="0"/>
                <a:cs typeface="Arial" panose="020B0604020202020204" pitchFamily="34" charset="0"/>
              </a:rPr>
              <a:t>метода радикального сомнения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 в философии, механицизма в физике, предтеча рефлексологии.</a:t>
            </a:r>
          </a:p>
          <a:p>
            <a:pPr lvl="1" algn="ctr"/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Родился 31 марта 1596 года в городе Ла-Э-ан-</a:t>
            </a:r>
            <a:r>
              <a:rPr lang="ru-RU" sz="20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Турен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 (ныне Декарт), департамент </a:t>
            </a:r>
            <a:r>
              <a:rPr lang="ru-RU" sz="20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Эндр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 и Луара, Франция. Его мать Жанна </a:t>
            </a:r>
            <a:r>
              <a:rPr lang="ru-RU" sz="2000" dirty="0" err="1" smtClean="0">
                <a:latin typeface="Bahnschrift Condensed" panose="020B0502040204020203" pitchFamily="34" charset="0"/>
                <a:cs typeface="Arial" panose="020B0604020202020204" pitchFamily="34" charset="0"/>
              </a:rPr>
              <a:t>Брошар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 умерла, когда ему был 1 год. Отец, </a:t>
            </a:r>
            <a:r>
              <a:rPr lang="ru-RU" sz="20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Жоаким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Декарт, 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был судьёй и советником </a:t>
            </a:r>
            <a:r>
              <a:rPr lang="ru-RU" sz="2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парламента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 в городе </a:t>
            </a:r>
            <a:r>
              <a:rPr lang="ru-RU" sz="20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Ренн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 и в </a:t>
            </a:r>
            <a:r>
              <a:rPr lang="ru-RU" sz="20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Лаэ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 появлялся редко; воспитанием мальчика занималась бабушка по матери. В детстве Рене отличался хрупким здоровьем и невероятной </a:t>
            </a:r>
            <a:r>
              <a:rPr lang="ru-RU" sz="2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любознательностью, 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его стремление к науке было настолько сильно, что отец в шутку стал называть Рене своим маленьким </a:t>
            </a:r>
            <a:r>
              <a:rPr lang="ru-RU" sz="20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философом.</a:t>
            </a:r>
            <a:endParaRPr lang="ru-RU" sz="20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rtl="0"/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212" y="0"/>
            <a:ext cx="5602788" cy="6856413"/>
          </a:xfrm>
        </p:spPr>
      </p:pic>
    </p:spTree>
    <p:extLst>
      <p:ext uri="{BB962C8B-B14F-4D97-AF65-F5344CB8AC3E}">
        <p14:creationId xmlns:p14="http://schemas.microsoft.com/office/powerpoint/2010/main" xmlns="" val="2342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605" y="1894703"/>
            <a:ext cx="6244282" cy="6434146"/>
          </a:xfrm>
        </p:spPr>
        <p:txBody>
          <a:bodyPr rtlCol="0">
            <a:no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Начальное образование Декарт получил в иезуитском </a:t>
            </a:r>
            <a:r>
              <a:rPr lang="ru-RU" sz="2000" dirty="0" err="1" smtClean="0">
                <a:latin typeface="Bahnschrift Condensed" panose="020B0502040204020203" pitchFamily="34" charset="0"/>
              </a:rPr>
              <a:t>колле́же</a:t>
            </a:r>
            <a:r>
              <a:rPr lang="ru-RU" sz="2000" dirty="0" smtClean="0">
                <a:latin typeface="Bahnschrift Condensed" panose="020B0502040204020203" pitchFamily="34" charset="0"/>
              </a:rPr>
              <a:t> </a:t>
            </a:r>
            <a:r>
              <a:rPr lang="ru-RU" sz="2000" dirty="0">
                <a:latin typeface="Bahnschrift Condensed" panose="020B0502040204020203" pitchFamily="34" charset="0"/>
              </a:rPr>
              <a:t>Ла </a:t>
            </a:r>
            <a:r>
              <a:rPr lang="ru-RU" sz="2000" dirty="0" err="1">
                <a:latin typeface="Bahnschrift Condensed" panose="020B0502040204020203" pitchFamily="34" charset="0"/>
              </a:rPr>
              <a:t>Флеш</a:t>
            </a:r>
            <a:r>
              <a:rPr lang="ru-RU" sz="2000" dirty="0">
                <a:latin typeface="Bahnschrift Condensed" panose="020B0502040204020203" pitchFamily="34" charset="0"/>
              </a:rPr>
              <a:t>, где его учителем был Жан Франсуа. В коллеже Декарт познакомился с </a:t>
            </a:r>
            <a:r>
              <a:rPr lang="ru-RU" sz="2000" dirty="0" err="1">
                <a:latin typeface="Bahnschrift Condensed" panose="020B0502040204020203" pitchFamily="34" charset="0"/>
              </a:rPr>
              <a:t>Мареном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Мерсенном</a:t>
            </a:r>
            <a:r>
              <a:rPr lang="ru-RU" sz="2000" dirty="0">
                <a:latin typeface="Bahnschrift Condensed" panose="020B0502040204020203" pitchFamily="34" charset="0"/>
              </a:rPr>
              <a:t> (тогда — учеником, позже — священником), будущим координатором научной жизни Франции, и Жаком </a:t>
            </a:r>
            <a:r>
              <a:rPr lang="ru-RU" sz="2000" dirty="0" err="1">
                <a:latin typeface="Bahnschrift Condensed" panose="020B0502040204020203" pitchFamily="34" charset="0"/>
              </a:rPr>
              <a:t>Валле</a:t>
            </a:r>
            <a:r>
              <a:rPr lang="ru-RU" sz="2000" dirty="0">
                <a:latin typeface="Bahnschrift Condensed" panose="020B0502040204020203" pitchFamily="34" charset="0"/>
              </a:rPr>
              <a:t> де </a:t>
            </a:r>
            <a:r>
              <a:rPr lang="ru-RU" sz="2000" dirty="0" err="1">
                <a:latin typeface="Bahnschrift Condensed" panose="020B0502040204020203" pitchFamily="34" charset="0"/>
              </a:rPr>
              <a:t>Барро</a:t>
            </a:r>
            <a:r>
              <a:rPr lang="ru-RU" sz="2000" dirty="0">
                <a:latin typeface="Bahnschrift Condensed" panose="020B0502040204020203" pitchFamily="34" charset="0"/>
              </a:rPr>
              <a:t>. Религиозное образование только укрепило в молодом Декарте скептическое отношение к тогдашним философским авторитетам. Позже он сформулировал свой метод познания: дедуктивные (математические) рассуждения над результатами воспроизводимых опытов.</a:t>
            </a:r>
          </a:p>
          <a:p>
            <a:pPr algn="ctr" rtl="0"/>
            <a:endParaRPr lang="ru-RU" sz="2000" dirty="0">
              <a:latin typeface="Bahnschrift Condensed" panose="020B0502040204020203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xmlns="" val="37612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33168"/>
            <a:ext cx="10840914" cy="1260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Научная </a:t>
            </a:r>
            <a:r>
              <a:rPr lang="ru-RU" dirty="0" smtClean="0"/>
              <a:t>деятельность </a:t>
            </a:r>
            <a:br>
              <a:rPr lang="ru-RU" dirty="0" smtClean="0"/>
            </a:br>
            <a:r>
              <a:rPr lang="ru-RU" b="1" dirty="0" smtClean="0"/>
              <a:t>Математика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935431-5E3F-4C1A-BED1-C5BC3D66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17" y="1507687"/>
            <a:ext cx="6028037" cy="4617830"/>
          </a:xfrm>
        </p:spPr>
        <p:txBody>
          <a:bodyPr rtlCol="0"/>
          <a:lstStyle/>
          <a:p>
            <a:r>
              <a:rPr lang="ru-RU" sz="1600" dirty="0">
                <a:latin typeface="Bahnschrift Condensed" panose="020B0502040204020203" pitchFamily="34" charset="0"/>
              </a:rPr>
              <a:t>В 1637 году вышел в свет главный философско-математический труд Декарта, «Рассуждение о методе» (полное название: «Рассуждение о методе, позволяющем направлять свой разум и отыскивать истину в науках»). В приложении «Геометрия» к этой книге излагались аналитическая геометрия, многочисленные результаты в алгебре и геометрии, в другом приложении — открытия в оптике (в том числе — правильная формулировка закона преломления света) и многое другое.</a:t>
            </a:r>
          </a:p>
          <a:p>
            <a:r>
              <a:rPr lang="ru-RU" sz="1600" dirty="0">
                <a:latin typeface="Bahnschrift Condensed" panose="020B0502040204020203" pitchFamily="34" charset="0"/>
              </a:rPr>
              <a:t>Особо следует отметить переработанную им математическую символику, с этого момента близкую к современной. Коэффициенты он обозначал </a:t>
            </a:r>
            <a:r>
              <a:rPr lang="ru-RU" sz="1600" i="1" dirty="0">
                <a:latin typeface="Bahnschrift Condensed" panose="020B0502040204020203" pitchFamily="34" charset="0"/>
              </a:rPr>
              <a:t>a</a:t>
            </a:r>
            <a:r>
              <a:rPr lang="ru-RU" sz="1600" dirty="0">
                <a:latin typeface="Bahnschrift Condensed" panose="020B0502040204020203" pitchFamily="34" charset="0"/>
              </a:rPr>
              <a:t>, </a:t>
            </a:r>
            <a:r>
              <a:rPr lang="ru-RU" sz="1600" i="1" dirty="0">
                <a:latin typeface="Bahnschrift Condensed" panose="020B0502040204020203" pitchFamily="34" charset="0"/>
              </a:rPr>
              <a:t>b</a:t>
            </a:r>
            <a:r>
              <a:rPr lang="ru-RU" sz="1600" dirty="0">
                <a:latin typeface="Bahnschrift Condensed" panose="020B0502040204020203" pitchFamily="34" charset="0"/>
              </a:rPr>
              <a:t>, </a:t>
            </a:r>
            <a:r>
              <a:rPr lang="ru-RU" sz="1600" i="1" dirty="0">
                <a:latin typeface="Bahnschrift Condensed" panose="020B0502040204020203" pitchFamily="34" charset="0"/>
              </a:rPr>
              <a:t>c</a:t>
            </a:r>
            <a:r>
              <a:rPr lang="ru-RU" sz="1600" dirty="0">
                <a:latin typeface="Bahnschrift Condensed" panose="020B0502040204020203" pitchFamily="34" charset="0"/>
              </a:rPr>
              <a:t>…, а неизвестные — </a:t>
            </a:r>
            <a:r>
              <a:rPr lang="ru-RU" sz="1600" i="1" dirty="0">
                <a:latin typeface="Bahnschrift Condensed" panose="020B0502040204020203" pitchFamily="34" charset="0"/>
              </a:rPr>
              <a:t>x</a:t>
            </a:r>
            <a:r>
              <a:rPr lang="ru-RU" sz="1600" dirty="0">
                <a:latin typeface="Bahnschrift Condensed" panose="020B0502040204020203" pitchFamily="34" charset="0"/>
              </a:rPr>
              <a:t>, </a:t>
            </a:r>
            <a:r>
              <a:rPr lang="ru-RU" sz="1600" i="1" dirty="0">
                <a:latin typeface="Bahnschrift Condensed" panose="020B0502040204020203" pitchFamily="34" charset="0"/>
              </a:rPr>
              <a:t>y</a:t>
            </a:r>
            <a:r>
              <a:rPr lang="ru-RU" sz="1600" dirty="0">
                <a:latin typeface="Bahnschrift Condensed" panose="020B0502040204020203" pitchFamily="34" charset="0"/>
              </a:rPr>
              <a:t>, </a:t>
            </a:r>
            <a:r>
              <a:rPr lang="ru-RU" sz="1600" i="1" dirty="0">
                <a:latin typeface="Bahnschrift Condensed" panose="020B0502040204020203" pitchFamily="34" charset="0"/>
              </a:rPr>
              <a:t>z</a:t>
            </a:r>
            <a:r>
              <a:rPr lang="ru-RU" sz="1600" dirty="0">
                <a:latin typeface="Bahnschrift Condensed" panose="020B0502040204020203" pitchFamily="34" charset="0"/>
              </a:rPr>
              <a:t>. Натуральный показатель степени принял современный вид (дробные и отрицательные утвердились благодаря Ньютону). Появилась черта над подкоренным выражением. Уравнения приводятся к канонической форме (в правой части — ноль).</a:t>
            </a:r>
          </a:p>
          <a:p>
            <a:r>
              <a:rPr lang="ru-RU" sz="1600" dirty="0">
                <a:latin typeface="Bahnschrift Condensed" panose="020B0502040204020203" pitchFamily="34" charset="0"/>
              </a:rPr>
              <a:t>Символическую алгебру Декарт называл «Всеобщей математикой», и писал, что она должна объяснить «</a:t>
            </a:r>
            <a:r>
              <a:rPr lang="ru-RU" sz="1600" i="1" dirty="0">
                <a:latin typeface="Bahnschrift Condensed" panose="020B0502040204020203" pitchFamily="34" charset="0"/>
              </a:rPr>
              <a:t>всё относящееся к порядку и мере</a:t>
            </a:r>
            <a:r>
              <a:rPr lang="ru-RU" sz="1600" dirty="0">
                <a:latin typeface="Bahnschrift Condensed" panose="020B0502040204020203" pitchFamily="34" charset="0"/>
              </a:rPr>
              <a:t>».</a:t>
            </a:r>
          </a:p>
          <a:p>
            <a:pPr rtl="0"/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665" y="1"/>
            <a:ext cx="442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328" y="705943"/>
            <a:ext cx="4919534" cy="6415728"/>
          </a:xfrm>
        </p:spPr>
        <p:txBody>
          <a:bodyPr rtlCol="0">
            <a:normAutofit fontScale="92500" lnSpcReduction="10000"/>
          </a:bodyPr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Создание аналитической геометрии позволило перевести исследование геометрических свойств кривых и тел на алгебраический язык, то есть анализировать уравнение кривой в некоторой системе координат. Этот перевод имел тот недостаток, что теперь надо было аккуратно определять подлинные геометрические свойства, не зависящие от системы координат (инварианты). Однако достоинства нового метода были исключительно велики, и Декарт продемонстрировал их в той же книге, открыв множество положений, неизвестных древним и современным ему математикам.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В приложении «</a:t>
            </a:r>
            <a:r>
              <a:rPr lang="ru-RU" i="1" dirty="0">
                <a:latin typeface="Bahnschrift Condensed" panose="020B0502040204020203" pitchFamily="34" charset="0"/>
              </a:rPr>
              <a:t>Геометрия</a:t>
            </a:r>
            <a:r>
              <a:rPr lang="ru-RU" dirty="0">
                <a:latin typeface="Bahnschrift Condensed" panose="020B0502040204020203" pitchFamily="34" charset="0"/>
              </a:rPr>
              <a:t>» были даны методы решения алгебраических уравнений (в том числе геометрические и механические), классификация алгебраических кривых. Новый способ задания кривой — с помощью уравнения — был решающим шагом к понятию функции. Декарт формулирует точное «</a:t>
            </a:r>
            <a:r>
              <a:rPr lang="ru-RU" i="1" dirty="0">
                <a:latin typeface="Bahnschrift Condensed" panose="020B0502040204020203" pitchFamily="34" charset="0"/>
              </a:rPr>
              <a:t>правило знаков</a:t>
            </a:r>
            <a:r>
              <a:rPr lang="ru-RU" dirty="0">
                <a:latin typeface="Bahnschrift Condensed" panose="020B0502040204020203" pitchFamily="34" charset="0"/>
              </a:rPr>
              <a:t>» для определения числа положительных корней уравнения, хотя и не доказывает его.</a:t>
            </a:r>
          </a:p>
          <a:p>
            <a:pPr rtl="0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610" y="170482"/>
            <a:ext cx="4286250" cy="3743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950603"/>
            <a:ext cx="3942000" cy="81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15539" y="4468700"/>
            <a:ext cx="370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Инвариант эллиптической </a:t>
            </a:r>
            <a:r>
              <a:rPr lang="ru-RU" b="1" dirty="0" smtClean="0"/>
              <a:t>кривой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338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8104" y="1191702"/>
            <a:ext cx="4848225" cy="6080725"/>
          </a:xfrm>
        </p:spPr>
        <p:txBody>
          <a:bodyPr rtlCol="0">
            <a:normAutofit fontScale="92500" lnSpcReduction="10000"/>
          </a:bodyPr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Декарт исследовал алгебраические функции (многочлены), а также ряд «механических» (спирали, циклоида). Для трансцендентных функций, по мнению Декарта, общего метода исследования не существует.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Комплексные числа ещё не рассматривались Декартом на равных правах с вещественными, однако он сформулировал (хотя и не доказал) основную теорему алгебры: общее число вещественных и комплексных корней многочлена равно его степени. Отрицательные корни Декарт по традиции именовал </a:t>
            </a:r>
            <a:r>
              <a:rPr lang="ru-RU" i="1" dirty="0">
                <a:latin typeface="Bahnschrift Condensed" panose="020B0502040204020203" pitchFamily="34" charset="0"/>
              </a:rPr>
              <a:t>ложными</a:t>
            </a:r>
            <a:r>
              <a:rPr lang="ru-RU" dirty="0">
                <a:latin typeface="Bahnschrift Condensed" panose="020B0502040204020203" pitchFamily="34" charset="0"/>
              </a:rPr>
              <a:t>, однако объединял их с положительными термином </a:t>
            </a:r>
            <a:r>
              <a:rPr lang="ru-RU" i="1" dirty="0">
                <a:latin typeface="Bahnschrift Condensed" panose="020B0502040204020203" pitchFamily="34" charset="0"/>
              </a:rPr>
              <a:t>действительные числа</a:t>
            </a:r>
            <a:r>
              <a:rPr lang="ru-RU" dirty="0">
                <a:latin typeface="Bahnschrift Condensed" panose="020B0502040204020203" pitchFamily="34" charset="0"/>
              </a:rPr>
              <a:t>, отделяя от </a:t>
            </a:r>
            <a:r>
              <a:rPr lang="ru-RU" i="1" dirty="0">
                <a:latin typeface="Bahnschrift Condensed" panose="020B0502040204020203" pitchFamily="34" charset="0"/>
              </a:rPr>
              <a:t>мнимых</a:t>
            </a:r>
            <a:r>
              <a:rPr lang="ru-RU" dirty="0">
                <a:latin typeface="Bahnschrift Condensed" panose="020B0502040204020203" pitchFamily="34" charset="0"/>
              </a:rPr>
              <a:t> (комплексных). Этот термин вошёл в математику. Впрочем, Декарт проявил некоторую непоследовательность: коэффициенты </a:t>
            </a:r>
            <a:r>
              <a:rPr lang="ru-RU" i="1" dirty="0">
                <a:latin typeface="Bahnschrift Condensed" panose="020B0502040204020203" pitchFamily="34" charset="0"/>
              </a:rPr>
              <a:t>a</a:t>
            </a:r>
            <a:r>
              <a:rPr lang="ru-RU" dirty="0">
                <a:latin typeface="Bahnschrift Condensed" panose="020B0502040204020203" pitchFamily="34" charset="0"/>
              </a:rPr>
              <a:t>, </a:t>
            </a:r>
            <a:r>
              <a:rPr lang="ru-RU" i="1" dirty="0">
                <a:latin typeface="Bahnschrift Condensed" panose="020B0502040204020203" pitchFamily="34" charset="0"/>
              </a:rPr>
              <a:t>b</a:t>
            </a:r>
            <a:r>
              <a:rPr lang="ru-RU" dirty="0">
                <a:latin typeface="Bahnschrift Condensed" panose="020B0502040204020203" pitchFamily="34" charset="0"/>
              </a:rPr>
              <a:t>, </a:t>
            </a:r>
            <a:r>
              <a:rPr lang="ru-RU" i="1" dirty="0">
                <a:latin typeface="Bahnschrift Condensed" panose="020B0502040204020203" pitchFamily="34" charset="0"/>
              </a:rPr>
              <a:t>c</a:t>
            </a:r>
            <a:r>
              <a:rPr lang="ru-RU" dirty="0">
                <a:latin typeface="Bahnschrift Condensed" panose="020B0502040204020203" pitchFamily="34" charset="0"/>
              </a:rPr>
              <a:t>… у него считались положительными, а случай неизвестного знака специально отмечался многоточием слева.</a:t>
            </a:r>
          </a:p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33" y="191391"/>
            <a:ext cx="2739849" cy="27824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5936" y="1307343"/>
            <a:ext cx="238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Спирали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12" y="4382670"/>
            <a:ext cx="5966847" cy="20922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2512" y="3647290"/>
            <a:ext cx="220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Циклоида -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438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97B01CB-70D1-4DA6-A9BF-B0BA77A1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47142" y="370703"/>
            <a:ext cx="7936713" cy="2817339"/>
          </a:xfrm>
        </p:spPr>
        <p:txBody>
          <a:bodyPr rtlCol="0"/>
          <a:lstStyle/>
          <a:p>
            <a:r>
              <a:rPr lang="ru-RU" sz="2000" dirty="0">
                <a:latin typeface="Bahnschrift Condensed" panose="020B0502040204020203" pitchFamily="34" charset="0"/>
              </a:rPr>
              <a:t>«Геометрия» сразу сделала Декарта признанным авторитетом в математике и оптике. Примечательно, что издана она была на французском, а не на латинском языке. «</a:t>
            </a:r>
            <a:r>
              <a:rPr lang="ru-RU" sz="2000" i="1" dirty="0">
                <a:latin typeface="Bahnschrift Condensed" panose="020B0502040204020203" pitchFamily="34" charset="0"/>
              </a:rPr>
              <a:t>Геометрия</a:t>
            </a:r>
            <a:r>
              <a:rPr lang="ru-RU" sz="2000" dirty="0">
                <a:latin typeface="Bahnschrift Condensed" panose="020B0502040204020203" pitchFamily="34" charset="0"/>
              </a:rPr>
              <a:t>» была, однако, тут же переведена на латинский и неоднократно издавалось отдельно, разрастаясь от комментариев и став настольной книгой европейских учёных. Труды математиков второй половины XVII века отражают сильнейшее влияние Декарта.</a:t>
            </a:r>
          </a:p>
          <a:p>
            <a:r>
              <a:rPr lang="ru-RU" sz="1600" dirty="0"/>
              <a:t> </a:t>
            </a:r>
          </a:p>
          <a:p>
            <a:pPr rtl="0"/>
            <a:endParaRPr lang="ru-RU" sz="1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321" y="2656075"/>
            <a:ext cx="5675777" cy="39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390" y="1890608"/>
            <a:ext cx="92832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https://ru.wikipedia.org/wiki/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Декарт,_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Рене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https://ru.wikipedia.org/wiki/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Циклоида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https://ru.wikipedia.org/wiki/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Архимедова_спираль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https://ru.wikipedia.org/wiki/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Инвариант_(математика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http://www.ust-kut24.ru/?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p=67932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http://wikiredia.ru/wiki/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Коллеж_Ля_Флеш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https://ru.wikipedia.org/wiki/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Декарт,_Рене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#/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media/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Файл: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Frans_Hals_-_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ahnschrift Condensed" panose="020B0502040204020203" pitchFamily="34" charset="0"/>
              </a:rPr>
              <a:t>Portret_van_René_Descartes.jpg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 smtClean="0">
              <a:latin typeface="Bahnschrift Condensed" panose="020B0502040204020203" pitchFamily="34" charset="0"/>
            </a:endParaRPr>
          </a:p>
          <a:p>
            <a:endParaRPr lang="ru-RU" dirty="0"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6391" y="8898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</a:rPr>
              <a:t>Список литературы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104609_TF22736411" id="{45379569-D69F-44B0-9E1A-40191F4D853F}" vid="{41053B4F-2B0B-493D-B111-FBBE61B292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0</TotalTime>
  <Words>144</Words>
  <Application>Microsoft Office PowerPoint</Application>
  <PresentationFormat>Произвольный</PresentationFormat>
  <Paragraphs>43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Небеса</vt:lpstr>
      <vt:lpstr>Рене́ Дека́рт</vt:lpstr>
      <vt:lpstr>Слайд 2</vt:lpstr>
      <vt:lpstr>Слайд 3</vt:lpstr>
      <vt:lpstr>Научная деятельность  Математика 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2020-02-03T16:58:28Z</dcterms:created>
  <dcterms:modified xsi:type="dcterms:W3CDTF">2007-01-08T23:37:03Z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